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78" r:id="rId3"/>
    <p:sldId id="259" r:id="rId4"/>
    <p:sldId id="261" r:id="rId5"/>
    <p:sldId id="260" r:id="rId6"/>
    <p:sldId id="262" r:id="rId7"/>
    <p:sldId id="359" r:id="rId8"/>
    <p:sldId id="393" r:id="rId9"/>
    <p:sldId id="383" r:id="rId10"/>
    <p:sldId id="384" r:id="rId11"/>
    <p:sldId id="391" r:id="rId12"/>
    <p:sldId id="385" r:id="rId13"/>
    <p:sldId id="386" r:id="rId14"/>
    <p:sldId id="382" r:id="rId15"/>
    <p:sldId id="302" r:id="rId16"/>
    <p:sldId id="303" r:id="rId17"/>
    <p:sldId id="304" r:id="rId18"/>
    <p:sldId id="376" r:id="rId19"/>
    <p:sldId id="394" r:id="rId20"/>
    <p:sldId id="355" r:id="rId21"/>
    <p:sldId id="362" r:id="rId22"/>
    <p:sldId id="373" r:id="rId23"/>
    <p:sldId id="363" r:id="rId24"/>
    <p:sldId id="364" r:id="rId25"/>
    <p:sldId id="396" r:id="rId26"/>
    <p:sldId id="367" r:id="rId27"/>
    <p:sldId id="371" r:id="rId28"/>
    <p:sldId id="388" r:id="rId29"/>
    <p:sldId id="292" r:id="rId30"/>
    <p:sldId id="368" r:id="rId31"/>
    <p:sldId id="343" r:id="rId32"/>
    <p:sldId id="397" r:id="rId33"/>
    <p:sldId id="344" r:id="rId34"/>
    <p:sldId id="348" r:id="rId35"/>
    <p:sldId id="346" r:id="rId36"/>
    <p:sldId id="345" r:id="rId37"/>
    <p:sldId id="395" r:id="rId38"/>
    <p:sldId id="347" r:id="rId39"/>
    <p:sldId id="360" r:id="rId40"/>
    <p:sldId id="398" r:id="rId41"/>
    <p:sldId id="392" r:id="rId42"/>
    <p:sldId id="327" r:id="rId43"/>
    <p:sldId id="372" r:id="rId44"/>
    <p:sldId id="389" r:id="rId45"/>
    <p:sldId id="358" r:id="rId46"/>
    <p:sldId id="380" r:id="rId47"/>
    <p:sldId id="369" r:id="rId48"/>
    <p:sldId id="370" r:id="rId49"/>
    <p:sldId id="374" r:id="rId50"/>
    <p:sldId id="329" r:id="rId51"/>
    <p:sldId id="334" r:id="rId52"/>
    <p:sldId id="326" r:id="rId53"/>
    <p:sldId id="320" r:id="rId54"/>
    <p:sldId id="390" r:id="rId55"/>
    <p:sldId id="32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53"/>
    <p:restoredTop sz="93692"/>
  </p:normalViewPr>
  <p:slideViewPr>
    <p:cSldViewPr snapToGrid="0" snapToObjects="1">
      <p:cViewPr varScale="1">
        <p:scale>
          <a:sx n="124" d="100"/>
          <a:sy n="124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7668-EA27-C44A-BE2D-FEF7B3F43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86113-6507-254C-AC63-DEDE16994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F1CCD-C0D9-E341-8C95-B1E8531D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767E-5FF1-DB42-9DB6-32ED58E2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7F9A1-0DCE-4043-AA3A-B6A52858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2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B9E2-56CD-B14B-94CB-73904F51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1E7D2-0F09-1240-86B6-AE236E871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3D240-F31D-D841-B81B-E10BB9FB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D2D69-F1BC-7944-9A15-AD76B7B3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92E0F-3F61-9D47-9012-DF55977F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4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6DA518-4567-4447-A92C-2B931EF13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026A6-0EE1-3146-8F51-EB2C53F5F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3A1BC-8F1A-CC4D-B7E2-088FBA48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B12A0-67B2-7D48-A5DD-75AB060B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FF5AC-50BA-E446-BA59-1E1DFDF4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29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15680" y="593211"/>
            <a:ext cx="11360160" cy="76297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65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5680" y="1536017"/>
            <a:ext cx="11360160" cy="45543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65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289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2039-9C19-EF4D-8C0B-BFF8F526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0D08E-55C9-9D4D-8A19-E97221AC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43572-22FC-464A-810A-D30174D9D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969A5-2D1E-1C48-A68E-78E95625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A396E-2AC3-F240-925B-0993183B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0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D43B-5FE2-7C4B-B07B-80D23D59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84DF0-B02F-2843-AA61-1B41116D3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A5BE9-10B8-584D-B8FE-A950BA3C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294B7-5A1B-0540-A2EF-85047D148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0E262-DAEF-3E47-A3D6-5B4294BA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C06A-1368-2F4C-9867-4A3CB355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440EA-DD45-5344-8196-3C64C982A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D0BBF-4AFC-AC40-80B7-FB76C178F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85BB1-446A-1245-A3A1-B24BB99B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3A2E-4E6D-2348-987D-BC29E6222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7F574-D330-4240-BF58-184BE2FB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794-92B2-2941-92ED-4760F0D9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FC5F9-93CF-BB4E-9A52-FCDB3934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2C7E9-E928-7E4D-A04E-72F492D52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EA62D-C2E3-C944-A0A0-8B56951A7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44FC2-05EE-D04D-9346-77A1732C9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56C3A9-FAA2-CA43-A592-3339D3CD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B59E4-4C4B-0B40-B0F0-03229161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45853-0413-2849-A00E-D1F9DEB2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3A4F-4515-474B-85BA-09D5F19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363D5-EE35-BE48-8C0E-49D9F09A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F8E9C-BA58-3F44-8ED9-3260478F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2E7B4-A814-9242-A906-48F02DBA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0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BFC686-1F02-7B4E-A37C-18589DC4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D8CA7-E879-1C4B-8BF9-22A41B21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201D2-0395-784C-B564-FA100399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0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A535-F7CC-6749-A1EB-85FD26F3F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D01F2-6388-2D46-9839-721CA3B7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2934D-4472-F744-8C9A-6BB7EAC36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C8CF7-DC3E-AB46-BCDC-0B8E3670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AC06C-5859-224C-BE8F-0D4296D9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D367C-3D14-7942-A0D4-5969D2E0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79BF-5385-874B-A7F8-27DAB8F6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50D4A-FE66-FA47-9E59-0C7DACAE5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07F38-2E85-C64A-AC09-0E5540A47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C1C03-8A5E-F94D-B60C-EF3CDE68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830A5-5375-A748-A173-BD48EB99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77E83-49E2-D140-A1D8-DD4C9E21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6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C29C4-2898-C142-97B8-B1F43448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27241-1BAD-D346-948F-130F54F8B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0AAF4-03E9-0E40-9FDD-4178164FB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E1C70-82D5-DC4F-8B3A-DAAE1D370646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29282-6DC6-4942-B6B5-1DE141544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2" descr="D:\10Pines SVN\Grafica\marcas\logo10pinesRGB-small.jpg">
            <a:extLst>
              <a:ext uri="{FF2B5EF4-FFF2-40B4-BE49-F238E27FC236}">
                <a16:creationId xmlns:a16="http://schemas.microsoft.com/office/drawing/2014/main" id="{3F27DB29-11E6-7246-8361-4862CC904A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938" y="6176963"/>
            <a:ext cx="171926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27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nanwilkinson/LiveTyping/tree/master/Smalltalk/image" TargetMode="External"/><Relationship Id="rId2" Type="http://schemas.openxmlformats.org/officeDocument/2006/relationships/hyperlink" Target="http://www.cuisuniversit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rnanwilkinson/LiveTyping/tree/master/Smalltalk/VM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l Desarrollo de Software como debería Ser"/>
          <p:cNvSpPr txBox="1">
            <a:spLocks noGrp="1"/>
          </p:cNvSpPr>
          <p:nvPr>
            <p:ph type="ctrTitle"/>
          </p:nvPr>
        </p:nvSpPr>
        <p:spPr>
          <a:xfrm>
            <a:off x="609600" y="582699"/>
            <a:ext cx="11314175" cy="3373086"/>
          </a:xfrm>
          <a:prstGeom prst="rect">
            <a:avLst/>
          </a:prstGeom>
          <a:ln w="9525">
            <a:round/>
          </a:ln>
        </p:spPr>
        <p:txBody>
          <a:bodyPr>
            <a:normAutofit/>
          </a:bodyPr>
          <a:lstStyle>
            <a:lvl1pPr defTabSz="525779">
              <a:defRPr sz="7200"/>
            </a:lvl1pPr>
          </a:lstStyle>
          <a:p>
            <a:r>
              <a:rPr lang="en-US" b="1" dirty="0"/>
              <a:t>Live Typing</a:t>
            </a:r>
            <a:br>
              <a:rPr lang="en-US" b="1" dirty="0"/>
            </a:br>
            <a:r>
              <a:rPr lang="en-US" sz="4400" b="1" dirty="0"/>
              <a:t>Update &amp; What’s next</a:t>
            </a:r>
            <a:endParaRPr lang="en-US" sz="6600" dirty="0"/>
          </a:p>
        </p:txBody>
      </p:sp>
      <p:sp>
        <p:nvSpPr>
          <p:cNvPr id="120" name="Hernán A. Wilkinson…"/>
          <p:cNvSpPr txBox="1">
            <a:spLocks noGrp="1"/>
          </p:cNvSpPr>
          <p:nvPr>
            <p:ph type="subTitle" sz="quarter" idx="1"/>
          </p:nvPr>
        </p:nvSpPr>
        <p:spPr>
          <a:xfrm>
            <a:off x="2416969" y="4348758"/>
            <a:ext cx="7358063" cy="92698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Hernán</a:t>
            </a:r>
            <a:r>
              <a:rPr dirty="0"/>
              <a:t> A. Wilkinson</a:t>
            </a:r>
            <a:r>
              <a:rPr lang="es-ES" dirty="0"/>
              <a:t> - </a:t>
            </a:r>
            <a:r>
              <a:rPr dirty="0"/>
              <a:t>@</a:t>
            </a:r>
            <a:r>
              <a:rPr dirty="0" err="1"/>
              <a:t>hernanwilkinson</a:t>
            </a:r>
            <a:endParaRPr lang="es-ES" dirty="0"/>
          </a:p>
          <a:p>
            <a:r>
              <a:rPr lang="en-US" dirty="0"/>
              <a:t>10Pines founder – Professor at UBA</a:t>
            </a:r>
            <a:endParaRPr dirty="0"/>
          </a:p>
        </p:txBody>
      </p:sp>
      <p:grpSp>
        <p:nvGrpSpPr>
          <p:cNvPr id="124" name="Group"/>
          <p:cNvGrpSpPr/>
          <p:nvPr/>
        </p:nvGrpSpPr>
        <p:grpSpPr>
          <a:xfrm>
            <a:off x="2014330" y="5753033"/>
            <a:ext cx="5977846" cy="926980"/>
            <a:chOff x="0" y="0"/>
            <a:chExt cx="8501825" cy="1318370"/>
          </a:xfrm>
        </p:grpSpPr>
        <p:pic>
          <p:nvPicPr>
            <p:cNvPr id="121" name="C:\Documents and Settings\Allen\Escritorio\logo10pinesRGB-header.jpg" descr="C:\Documents and Settings\Allen\Escritorio\logo10pinesRGB-header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629899" cy="1318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Line"/>
            <p:cNvSpPr/>
            <p:nvPr/>
          </p:nvSpPr>
          <p:spPr>
            <a:xfrm flipH="1">
              <a:off x="3852408" y="159293"/>
              <a:ext cx="2097" cy="999783"/>
            </a:xfrm>
            <a:prstGeom prst="line">
              <a:avLst/>
            </a:prstGeom>
            <a:noFill/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32145" tIns="32145" rIns="32145" bIns="32145" numCol="1" anchor="t">
              <a:noAutofit/>
            </a:bodyPr>
            <a:lstStyle/>
            <a:p>
              <a:pPr defTabSz="321457">
                <a:defRPr sz="1800" u="sng">
                  <a:latin typeface="Verdana"/>
                  <a:ea typeface="Verdana"/>
                  <a:cs typeface="Verdana"/>
                  <a:sym typeface="Verdana"/>
                </a:defRPr>
              </a:pPr>
              <a:endParaRPr sz="1266"/>
            </a:p>
          </p:txBody>
        </p:sp>
        <p:sp>
          <p:nvSpPr>
            <p:cNvPr id="123" name="agile software development &amp; services"/>
            <p:cNvSpPr txBox="1"/>
            <p:nvPr/>
          </p:nvSpPr>
          <p:spPr>
            <a:xfrm>
              <a:off x="3946727" y="456922"/>
              <a:ext cx="4555099" cy="405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6" tIns="32146" rIns="32146" bIns="32146" numCol="1" anchor="t">
              <a:noAutofit/>
            </a:bodyPr>
            <a:lstStyle>
              <a:lvl1pPr algn="l" defTabSz="457200">
                <a:defRPr sz="1400">
                  <a:solidFill>
                    <a:srgbClr val="6D6058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rPr sz="984"/>
                <a:t>agile software development &amp; services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F302360-79E6-9B4D-9FCB-33FB5BC48A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57" y="5576195"/>
            <a:ext cx="1265291" cy="110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EB95C-6DC6-604E-B3C6-7AF73541B659}"/>
              </a:ext>
            </a:extLst>
          </p:cNvPr>
          <p:cNvSpPr txBox="1"/>
          <p:nvPr/>
        </p:nvSpPr>
        <p:spPr>
          <a:xfrm>
            <a:off x="10296939" y="6216522"/>
            <a:ext cx="1895061" cy="6414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8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0AD3FD-CA04-EF49-948D-D037A1C8A826}"/>
              </a:ext>
            </a:extLst>
          </p:cNvPr>
          <p:cNvSpPr txBox="1">
            <a:spLocks/>
          </p:cNvSpPr>
          <p:nvPr/>
        </p:nvSpPr>
        <p:spPr>
          <a:xfrm>
            <a:off x="139700" y="1778000"/>
            <a:ext cx="11912600" cy="273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900" dirty="0"/>
              <a:t>Why don’t we take that </a:t>
            </a:r>
            <a:r>
              <a:rPr lang="en-US" sz="4900" b="1" dirty="0"/>
              <a:t>time &amp; energy</a:t>
            </a:r>
            <a:r>
              <a:rPr lang="en-US" sz="4900" dirty="0"/>
              <a:t> from the computer?</a:t>
            </a:r>
          </a:p>
        </p:txBody>
      </p:sp>
    </p:spTree>
    <p:extLst>
      <p:ext uri="{BB962C8B-B14F-4D97-AF65-F5344CB8AC3E}">
        <p14:creationId xmlns:p14="http://schemas.microsoft.com/office/powerpoint/2010/main" val="60897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376"/>
            <a:ext cx="10515600" cy="150324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Bret Victor – Inventing on a Principle</a:t>
            </a:r>
            <a:br>
              <a:rPr lang="en-US" sz="4800" dirty="0"/>
            </a:br>
            <a:r>
              <a:rPr lang="en-US" sz="4800" dirty="0"/>
              <a:t> ‘we are use to play </a:t>
            </a:r>
            <a:r>
              <a:rPr lang="en-US" sz="4800" i="1" dirty="0"/>
              <a:t>computers</a:t>
            </a:r>
            <a:r>
              <a:rPr lang="en-US" sz="4800" dirty="0"/>
              <a:t>’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18266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31" y="2245865"/>
            <a:ext cx="11784459" cy="158544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Unknow </a:t>
            </a:r>
            <a:r>
              <a:rPr lang="en-US" sz="4800" b="1" dirty="0" err="1"/>
              <a:t>Smalltalker</a:t>
            </a:r>
            <a:r>
              <a:rPr lang="en-US" sz="4800" dirty="0"/>
              <a:t>:</a:t>
            </a:r>
            <a:br>
              <a:rPr lang="en-US" sz="4800" dirty="0"/>
            </a:br>
            <a:r>
              <a:rPr lang="en-US" sz="4800" dirty="0"/>
              <a:t> ‘we are use to play </a:t>
            </a:r>
            <a:r>
              <a:rPr lang="en-US" sz="4800" b="1" i="1" dirty="0"/>
              <a:t>memory games with types</a:t>
            </a:r>
            <a:r>
              <a:rPr lang="en-US" sz="4800" dirty="0"/>
              <a:t>’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813213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346325"/>
            <a:ext cx="110744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/>
              <a:t>It is time to stop loosing time &amp; energy on that</a:t>
            </a:r>
          </a:p>
        </p:txBody>
      </p:sp>
    </p:spTree>
    <p:extLst>
      <p:ext uri="{BB962C8B-B14F-4D97-AF65-F5344CB8AC3E}">
        <p14:creationId xmlns:p14="http://schemas.microsoft.com/office/powerpoint/2010/main" val="368842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0AD3FD-CA04-EF49-948D-D037A1C8A826}"/>
              </a:ext>
            </a:extLst>
          </p:cNvPr>
          <p:cNvSpPr txBox="1">
            <a:spLocks/>
          </p:cNvSpPr>
          <p:nvPr/>
        </p:nvSpPr>
        <p:spPr>
          <a:xfrm>
            <a:off x="139700" y="1778000"/>
            <a:ext cx="11912600" cy="2781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900" dirty="0"/>
              <a:t>It is </a:t>
            </a:r>
            <a:r>
              <a:rPr lang="en-US" sz="4900" b="1" dirty="0"/>
              <a:t>time to stop </a:t>
            </a:r>
            <a:r>
              <a:rPr lang="en-US" sz="4900" dirty="0"/>
              <a:t>getting </a:t>
            </a:r>
            <a:r>
              <a:rPr lang="en-US" sz="4900" i="1" dirty="0"/>
              <a:t>invalid senders </a:t>
            </a:r>
            <a:r>
              <a:rPr lang="en-US" sz="4900" dirty="0"/>
              <a:t>of a message</a:t>
            </a:r>
          </a:p>
        </p:txBody>
      </p:sp>
    </p:spTree>
    <p:extLst>
      <p:ext uri="{BB962C8B-B14F-4D97-AF65-F5344CB8AC3E}">
        <p14:creationId xmlns:p14="http://schemas.microsoft.com/office/powerpoint/2010/main" val="57640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5D87-B5E9-774A-BB8C-3DD1C585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778000"/>
            <a:ext cx="11912600" cy="27813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It is </a:t>
            </a:r>
            <a:r>
              <a:rPr lang="en-US" sz="5400" b="1" dirty="0"/>
              <a:t>time to stop </a:t>
            </a:r>
            <a:r>
              <a:rPr lang="en-US" sz="5400" dirty="0"/>
              <a:t>getting </a:t>
            </a:r>
            <a:r>
              <a:rPr lang="en-US" sz="5400" i="1" dirty="0"/>
              <a:t>more implementors</a:t>
            </a:r>
            <a:r>
              <a:rPr lang="en-US" sz="5400" dirty="0"/>
              <a:t> that the real ones </a:t>
            </a:r>
            <a:br>
              <a:rPr lang="en-US" sz="5400" dirty="0"/>
            </a:br>
            <a:r>
              <a:rPr lang="en-US" sz="5400" dirty="0"/>
              <a:t>we are looking for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774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5D87-B5E9-774A-BB8C-3DD1C585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778000"/>
            <a:ext cx="11912600" cy="27813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It is </a:t>
            </a:r>
            <a:r>
              <a:rPr lang="en-US" sz="5400" b="1" dirty="0"/>
              <a:t>time to stop </a:t>
            </a:r>
            <a:r>
              <a:rPr lang="en-US" sz="5400" dirty="0"/>
              <a:t>fearing a </a:t>
            </a:r>
            <a:r>
              <a:rPr lang="en-US" sz="5400" i="1" dirty="0"/>
              <a:t>Message Rename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13669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5D87-B5E9-774A-BB8C-3DD1C585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778000"/>
            <a:ext cx="11912600" cy="27813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It is </a:t>
            </a:r>
            <a:r>
              <a:rPr lang="en-US" sz="5400" b="1" dirty="0"/>
              <a:t>time to stop </a:t>
            </a:r>
            <a:r>
              <a:rPr lang="en-US" sz="5400" dirty="0"/>
              <a:t>getting </a:t>
            </a:r>
            <a:r>
              <a:rPr lang="en-US" sz="5400" i="1" dirty="0"/>
              <a:t>invalid suggestions</a:t>
            </a:r>
            <a:r>
              <a:rPr lang="en-US" sz="5400" dirty="0"/>
              <a:t> from the </a:t>
            </a:r>
            <a:r>
              <a:rPr lang="en-US" sz="5400" i="1" dirty="0"/>
              <a:t>Autocomplete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2572647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346325"/>
            <a:ext cx="110744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It’s time to admit that Smalltalk </a:t>
            </a:r>
            <a:br>
              <a:rPr lang="en-US" sz="6600" dirty="0"/>
            </a:br>
            <a:r>
              <a:rPr lang="en-US" sz="6600" b="1" dirty="0"/>
              <a:t>is not perfect</a:t>
            </a:r>
          </a:p>
        </p:txBody>
      </p:sp>
    </p:spTree>
    <p:extLst>
      <p:ext uri="{BB962C8B-B14F-4D97-AF65-F5344CB8AC3E}">
        <p14:creationId xmlns:p14="http://schemas.microsoft.com/office/powerpoint/2010/main" val="3841204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346325"/>
            <a:ext cx="110744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It’s </a:t>
            </a:r>
            <a:r>
              <a:rPr lang="en-US" sz="6600" b="1" dirty="0"/>
              <a:t>time to act!</a:t>
            </a:r>
          </a:p>
        </p:txBody>
      </p:sp>
    </p:spTree>
    <p:extLst>
      <p:ext uri="{BB962C8B-B14F-4D97-AF65-F5344CB8AC3E}">
        <p14:creationId xmlns:p14="http://schemas.microsoft.com/office/powerpoint/2010/main" val="278602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1"/>
          <p:cNvGrpSpPr/>
          <p:nvPr/>
        </p:nvGrpSpPr>
        <p:grpSpPr>
          <a:xfrm>
            <a:off x="5639" y="0"/>
            <a:ext cx="12591701" cy="6856691"/>
            <a:chOff x="0" y="0"/>
            <a:chExt cx="9452520" cy="5147280"/>
          </a:xfrm>
        </p:grpSpPr>
        <p:pic>
          <p:nvPicPr>
            <p:cNvPr id="93" name="Google Shape;94;p19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9452520" cy="5147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2"/>
            <p:cNvSpPr/>
            <p:nvPr/>
          </p:nvSpPr>
          <p:spPr>
            <a:xfrm>
              <a:off x="914400" y="953280"/>
              <a:ext cx="7333920" cy="38322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5" name="Google Shape;96;p19"/>
          <p:cNvPicPr/>
          <p:nvPr/>
        </p:nvPicPr>
        <p:blipFill>
          <a:blip r:embed="rId3"/>
          <a:stretch/>
        </p:blipFill>
        <p:spPr>
          <a:xfrm>
            <a:off x="1327775" y="1329809"/>
            <a:ext cx="8069009" cy="4197074"/>
          </a:xfrm>
          <a:prstGeom prst="rect">
            <a:avLst/>
          </a:prstGeom>
          <a:ln>
            <a:noFill/>
          </a:ln>
        </p:spPr>
      </p:pic>
      <p:pic>
        <p:nvPicPr>
          <p:cNvPr id="100" name="Google Shape;101;p19"/>
          <p:cNvPicPr/>
          <p:nvPr/>
        </p:nvPicPr>
        <p:blipFill>
          <a:blip r:embed="rId4"/>
          <a:stretch/>
        </p:blipFill>
        <p:spPr>
          <a:xfrm>
            <a:off x="1327775" y="1329809"/>
            <a:ext cx="8069488" cy="4197074"/>
          </a:xfrm>
          <a:prstGeom prst="rect">
            <a:avLst/>
          </a:prstGeom>
          <a:ln>
            <a:noFill/>
          </a:ln>
        </p:spPr>
      </p:pic>
      <p:grpSp>
        <p:nvGrpSpPr>
          <p:cNvPr id="101" name="Group 5"/>
          <p:cNvGrpSpPr/>
          <p:nvPr/>
        </p:nvGrpSpPr>
        <p:grpSpPr>
          <a:xfrm>
            <a:off x="9600595" y="2729153"/>
            <a:ext cx="2275014" cy="3213025"/>
            <a:chOff x="7202880" y="2048760"/>
            <a:chExt cx="1707840" cy="2412000"/>
          </a:xfrm>
        </p:grpSpPr>
        <p:pic>
          <p:nvPicPr>
            <p:cNvPr id="102" name="Google Shape;103;p19"/>
            <p:cNvPicPr/>
            <p:nvPr/>
          </p:nvPicPr>
          <p:blipFill>
            <a:blip r:embed="rId5"/>
            <a:stretch/>
          </p:blipFill>
          <p:spPr>
            <a:xfrm>
              <a:off x="7202880" y="2048760"/>
              <a:ext cx="1707840" cy="2126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CustomShape 6"/>
            <p:cNvSpPr/>
            <p:nvPr/>
          </p:nvSpPr>
          <p:spPr>
            <a:xfrm>
              <a:off x="7494840" y="4146480"/>
              <a:ext cx="1123560" cy="314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21807" bIns="121807"/>
            <a:lstStyle/>
            <a:p>
              <a:pPr algn="ctr">
                <a:lnSpc>
                  <a:spcPct val="100000"/>
                </a:lnSpc>
              </a:pPr>
              <a:r>
                <a:rPr lang="en-US" sz="1865" spc="-1">
                  <a:solidFill>
                    <a:srgbClr val="000000"/>
                  </a:solidFill>
                  <a:latin typeface="Arial"/>
                  <a:ea typeface="Arial"/>
                </a:rPr>
                <a:t>“Wilklippy”</a:t>
              </a:r>
              <a:endParaRPr lang="en-US" sz="1865" spc="-1">
                <a:latin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59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0AD3FD-CA04-EF49-948D-D037A1C8A826}"/>
              </a:ext>
            </a:extLst>
          </p:cNvPr>
          <p:cNvSpPr txBox="1">
            <a:spLocks/>
          </p:cNvSpPr>
          <p:nvPr/>
        </p:nvSpPr>
        <p:spPr>
          <a:xfrm>
            <a:off x="139700" y="1778000"/>
            <a:ext cx="11912600" cy="4464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Automatic type annotation (done by the VM)</a:t>
            </a:r>
          </a:p>
          <a:p>
            <a:pPr algn="ctr"/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 Tools to improve the development experience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(Annotation happens while the system runs)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1F616-B337-8645-A021-F5028E97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Live Typing</a:t>
            </a:r>
          </a:p>
        </p:txBody>
      </p:sp>
    </p:spTree>
    <p:extLst>
      <p:ext uri="{BB962C8B-B14F-4D97-AF65-F5344CB8AC3E}">
        <p14:creationId xmlns:p14="http://schemas.microsoft.com/office/powerpoint/2010/main" val="212780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2346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It is </a:t>
            </a:r>
            <a:r>
              <a:rPr lang="en-US" sz="6600" b="1" dirty="0"/>
              <a:t>not a new </a:t>
            </a:r>
            <a:r>
              <a:rPr lang="en-US" sz="6600" dirty="0"/>
              <a:t>idea…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677747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1313F5-A24B-5047-948E-40226C6A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Since 1986!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8BF30-345B-0F49-A4DA-50D6CA59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33743"/>
            <a:ext cx="7188199" cy="41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5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1FDD07-CAB0-3047-A1A0-5B5AB0983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" r="1" b="15176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55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A28A0-E51B-D245-97AC-C29B770B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64" y="643467"/>
            <a:ext cx="85708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9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23AB92-C30B-B34D-AF7A-7D74E6948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" y="1791729"/>
            <a:ext cx="12192000" cy="3274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DC37C-C039-7F40-B84E-0531FC95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9" y="1067829"/>
            <a:ext cx="6997700" cy="723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59AE4E-7CA8-9A47-BD63-A5B8E2F7D840}"/>
              </a:ext>
            </a:extLst>
          </p:cNvPr>
          <p:cNvCxnSpPr/>
          <p:nvPr/>
        </p:nvCxnSpPr>
        <p:spPr>
          <a:xfrm>
            <a:off x="1255593" y="2593075"/>
            <a:ext cx="421715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77FF9-80E8-3A42-B00A-5032377842AC}"/>
              </a:ext>
            </a:extLst>
          </p:cNvPr>
          <p:cNvCxnSpPr>
            <a:cxnSpLocks/>
          </p:cNvCxnSpPr>
          <p:nvPr/>
        </p:nvCxnSpPr>
        <p:spPr>
          <a:xfrm>
            <a:off x="1558121" y="2841011"/>
            <a:ext cx="95238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78D7D9-C5A6-6041-9A85-7B47DBCC7FB9}"/>
              </a:ext>
            </a:extLst>
          </p:cNvPr>
          <p:cNvCxnSpPr/>
          <p:nvPr/>
        </p:nvCxnSpPr>
        <p:spPr>
          <a:xfrm>
            <a:off x="316172" y="3113964"/>
            <a:ext cx="421715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9DC739-E73C-704C-8307-6CEDB7032595}"/>
              </a:ext>
            </a:extLst>
          </p:cNvPr>
          <p:cNvCxnSpPr>
            <a:cxnSpLocks/>
          </p:cNvCxnSpPr>
          <p:nvPr/>
        </p:nvCxnSpPr>
        <p:spPr>
          <a:xfrm>
            <a:off x="316172" y="3864591"/>
            <a:ext cx="67963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FF5A09-B468-2C44-A9CC-003B376D8D49}"/>
              </a:ext>
            </a:extLst>
          </p:cNvPr>
          <p:cNvCxnSpPr>
            <a:cxnSpLocks/>
          </p:cNvCxnSpPr>
          <p:nvPr/>
        </p:nvCxnSpPr>
        <p:spPr>
          <a:xfrm>
            <a:off x="291148" y="3593909"/>
            <a:ext cx="602890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436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23463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/>
              <a:t>It is not a new idea but…</a:t>
            </a:r>
            <a:br>
              <a:rPr lang="en-US" sz="6700" dirty="0"/>
            </a:br>
            <a:r>
              <a:rPr lang="en-US" sz="6700" dirty="0"/>
              <a:t>It is a </a:t>
            </a:r>
            <a:r>
              <a:rPr lang="en-US" sz="8000" b="1" dirty="0"/>
              <a:t>particular</a:t>
            </a:r>
            <a:r>
              <a:rPr lang="en-US" sz="6700" dirty="0"/>
              <a:t> one with a </a:t>
            </a:r>
            <a:r>
              <a:rPr lang="en-US" sz="8000" b="1" dirty="0"/>
              <a:t>working implementation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732955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06452-3EB1-7D4F-94BF-FED3958C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5549"/>
            <a:ext cx="3744843" cy="3744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533676"/>
            <a:ext cx="10515600" cy="320702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Live Typing is not about </a:t>
            </a:r>
            <a:br>
              <a:rPr lang="en-US" sz="6600" dirty="0"/>
            </a:br>
            <a:r>
              <a:rPr lang="en-US" sz="6600" b="1" dirty="0"/>
              <a:t>type checking </a:t>
            </a:r>
            <a:br>
              <a:rPr lang="en-US" sz="6600" b="1" dirty="0"/>
            </a:br>
            <a:r>
              <a:rPr lang="en-US" sz="6600" dirty="0"/>
              <a:t>in the “classic way”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473594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564500"/>
            <a:ext cx="10515600" cy="320702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Live Typing is about making programming </a:t>
            </a:r>
            <a:r>
              <a:rPr lang="en-US" sz="6600" b="1" dirty="0"/>
              <a:t>easily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487087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8800" b="1" dirty="0"/>
              <a:t>Tools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7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2346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We all know that </a:t>
            </a:r>
            <a:r>
              <a:rPr lang="en-US" sz="6000" b="1" dirty="0"/>
              <a:t>Smalltalk</a:t>
            </a:r>
            <a:r>
              <a:rPr lang="en-US" sz="6000" dirty="0"/>
              <a:t> is cool</a:t>
            </a:r>
          </a:p>
        </p:txBody>
      </p:sp>
    </p:spTree>
    <p:extLst>
      <p:ext uri="{BB962C8B-B14F-4D97-AF65-F5344CB8AC3E}">
        <p14:creationId xmlns:p14="http://schemas.microsoft.com/office/powerpoint/2010/main" val="2223755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80728"/>
            <a:ext cx="10515600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sz="8800" b="1" dirty="0" err="1"/>
              <a:t>TicTacToe</a:t>
            </a:r>
            <a:endParaRPr lang="en-US" sz="8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AB106-F7B7-5943-84AD-A7E0B85D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77" y="493647"/>
            <a:ext cx="3704346" cy="32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68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b="1" dirty="0"/>
              <a:t>Showing/Managing</a:t>
            </a:r>
            <a:br>
              <a:rPr lang="en-US" b="1" dirty="0"/>
            </a:br>
            <a:r>
              <a:rPr lang="en-US" b="1" dirty="0"/>
              <a:t>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sz="4000" b="1" dirty="0"/>
              <a:t>Really useful for “legacy” code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Thank you </a:t>
            </a:r>
            <a:r>
              <a:rPr lang="en-US" sz="4000" b="1" dirty="0" err="1"/>
              <a:t>Pocho</a:t>
            </a:r>
            <a:r>
              <a:rPr lang="en-US" sz="4000" b="1" dirty="0"/>
              <a:t> for the tip on the balloon help!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55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Autocompletion</a:t>
            </a:r>
            <a:br>
              <a:rPr lang="en-US" b="1" dirty="0"/>
            </a:br>
            <a:br>
              <a:rPr lang="en-US" b="1" dirty="0"/>
            </a:br>
            <a:r>
              <a:rPr lang="en-US" sz="4000" dirty="0"/>
              <a:t>a = b </a:t>
            </a:r>
            <a:r>
              <a:rPr lang="en-US" sz="4000" dirty="0">
                <a:sym typeface="Wingdings" pitchFamily="2" charset="2"/>
              </a:rPr>
              <a:t> what messages should be shown?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6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err="1"/>
              <a:t>DynamicType</a:t>
            </a:r>
            <a:br>
              <a:rPr lang="en-US" dirty="0"/>
            </a:br>
            <a:r>
              <a:rPr lang="en-US" sz="4800" dirty="0"/>
              <a:t>(</a:t>
            </a:r>
            <a:r>
              <a:rPr lang="en-US" sz="4800" dirty="0" err="1"/>
              <a:t>SelfType</a:t>
            </a:r>
            <a:r>
              <a:rPr lang="en-US" sz="4800" dirty="0"/>
              <a:t>, </a:t>
            </a:r>
            <a:r>
              <a:rPr lang="en-US" sz="4800" dirty="0" err="1"/>
              <a:t>ClassType</a:t>
            </a:r>
            <a:r>
              <a:rPr lang="en-US" sz="4800" dirty="0"/>
              <a:t>, </a:t>
            </a:r>
            <a:r>
              <a:rPr lang="en-US" sz="4800" dirty="0" err="1"/>
              <a:t>InstanceType</a:t>
            </a:r>
            <a:r>
              <a:rPr lang="en-US" sz="4800" dirty="0"/>
              <a:t>)</a:t>
            </a:r>
            <a:br>
              <a:rPr lang="en-US" sz="4800" dirty="0"/>
            </a:br>
            <a:br>
              <a:rPr lang="en-US" sz="4800" dirty="0"/>
            </a:br>
            <a:r>
              <a:rPr lang="en-US" sz="2800" dirty="0"/>
              <a:t>Thank you Jan </a:t>
            </a:r>
            <a:r>
              <a:rPr lang="en-US" sz="2800" dirty="0" err="1"/>
              <a:t>Vrany</a:t>
            </a:r>
            <a:r>
              <a:rPr lang="en-US" sz="2800" dirty="0"/>
              <a:t> &amp; Marcus </a:t>
            </a:r>
            <a:r>
              <a:rPr lang="en-US" sz="2800" dirty="0" err="1"/>
              <a:t>Denker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44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Actual Implementors</a:t>
            </a:r>
            <a:br>
              <a:rPr lang="en-US" b="1" dirty="0"/>
            </a:br>
            <a:br>
              <a:rPr lang="en-US" b="1" dirty="0"/>
            </a:br>
            <a:r>
              <a:rPr lang="en-US" sz="3600" dirty="0"/>
              <a:t>(“a much better use of the human brain”-Tudor et al </a:t>
            </a:r>
            <a:r>
              <a:rPr lang="en-US" sz="3600" dirty="0">
                <a:sym typeface="Wingdings" pitchFamily="2" charset="2"/>
              </a:rPr>
              <a:t>)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5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Actual Senders</a:t>
            </a:r>
            <a:br>
              <a:rPr lang="en-US" dirty="0"/>
            </a:br>
            <a:r>
              <a:rPr lang="en-US" dirty="0"/>
              <a:t>Sure and Possible</a:t>
            </a:r>
            <a:br>
              <a:rPr lang="en-US" dirty="0"/>
            </a:br>
            <a:r>
              <a:rPr lang="en-US" sz="3600" dirty="0"/>
              <a:t>(Per Message Send analysis)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54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How can we know if </a:t>
            </a:r>
            <a:r>
              <a:rPr lang="en-US" b="1" i="1" dirty="0"/>
              <a:t>#accept: </a:t>
            </a:r>
            <a:r>
              <a:rPr lang="en-US" dirty="0"/>
              <a:t>is sent to </a:t>
            </a:r>
            <a:r>
              <a:rPr lang="en-US" b="1" dirty="0" err="1"/>
              <a:t>SelectorNode</a:t>
            </a:r>
            <a:r>
              <a:rPr lang="en-US" dirty="0"/>
              <a:t> only when visiting a </a:t>
            </a:r>
            <a:r>
              <a:rPr lang="en-US" b="1" dirty="0" err="1"/>
              <a:t>MessageNode</a:t>
            </a:r>
            <a:r>
              <a:rPr lang="en-US" dirty="0"/>
              <a:t>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60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err="1"/>
              <a:t>Refactorings</a:t>
            </a:r>
            <a:r>
              <a:rPr lang="en-US" b="1" dirty="0"/>
              <a:t> </a:t>
            </a:r>
            <a:r>
              <a:rPr lang="en-US" dirty="0"/>
              <a:t>with</a:t>
            </a:r>
            <a:r>
              <a:rPr lang="en-US" b="1" dirty="0"/>
              <a:t> Actual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67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Type Checker</a:t>
            </a:r>
            <a:br>
              <a:rPr lang="en-US" b="1" dirty="0"/>
            </a:br>
            <a:br>
              <a:rPr lang="en-US" b="1" dirty="0"/>
            </a:br>
            <a:r>
              <a:rPr lang="en-US" sz="3600" dirty="0"/>
              <a:t>(we know for sure when </a:t>
            </a:r>
            <a:r>
              <a:rPr lang="en-US" sz="3600" b="1" i="1" dirty="0"/>
              <a:t>nil</a:t>
            </a:r>
            <a:r>
              <a:rPr lang="en-US" sz="3600" dirty="0"/>
              <a:t> is assigned!)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346325"/>
            <a:ext cx="110744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Because it is </a:t>
            </a:r>
            <a:r>
              <a:rPr lang="en-US" sz="6000" b="1" dirty="0"/>
              <a:t>Dynamically Typed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18429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Type Check Morph &amp; Behavior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74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 err="1"/>
              <a:t>LiveTyping</a:t>
            </a:r>
            <a:r>
              <a:rPr lang="en-US" b="1" dirty="0"/>
              <a:t> in </a:t>
            </a:r>
            <a:r>
              <a:rPr lang="en-US" b="1" dirty="0" err="1"/>
              <a:t>Pharo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31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/>
              <a:t>Conclusion</a:t>
            </a:r>
            <a:br>
              <a:rPr lang="en-US" sz="7200" b="1" dirty="0"/>
            </a:br>
            <a:endParaRPr lang="en-US" sz="7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1219B-68B2-8B49-AFC3-B669E69BF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97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2004168"/>
            <a:ext cx="11714922" cy="2849664"/>
          </a:xfrm>
        </p:spPr>
        <p:txBody>
          <a:bodyPr>
            <a:normAutofit/>
          </a:bodyPr>
          <a:lstStyle/>
          <a:p>
            <a:pPr algn="ctr"/>
            <a:r>
              <a:rPr lang="en-US" sz="6700" dirty="0"/>
              <a:t>With </a:t>
            </a:r>
            <a:r>
              <a:rPr lang="en-US" sz="6700" b="1" dirty="0"/>
              <a:t>no extra effort</a:t>
            </a:r>
            <a:r>
              <a:rPr lang="en-US" sz="6700" dirty="0"/>
              <a:t>, </a:t>
            </a:r>
            <a:br>
              <a:rPr lang="en-US" sz="6700" dirty="0"/>
            </a:br>
            <a:r>
              <a:rPr lang="en-US" sz="6700" dirty="0"/>
              <a:t>we were able to </a:t>
            </a:r>
            <a:r>
              <a:rPr lang="en-US" sz="6700" b="1" dirty="0"/>
              <a:t>get rid off </a:t>
            </a:r>
            <a:r>
              <a:rPr lang="en-US" sz="6700" dirty="0"/>
              <a:t>of most of the </a:t>
            </a:r>
            <a:r>
              <a:rPr lang="en-US" sz="6700" b="1" dirty="0"/>
              <a:t>disadvantages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1704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2155005"/>
            <a:ext cx="11714922" cy="254799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You don’t have to </a:t>
            </a:r>
            <a:r>
              <a:rPr lang="en-US" b="1" dirty="0"/>
              <a:t>maintain</a:t>
            </a:r>
            <a:r>
              <a:rPr lang="en-US" dirty="0"/>
              <a:t> the types</a:t>
            </a:r>
            <a:br>
              <a:rPr lang="en-US" dirty="0"/>
            </a:br>
            <a:r>
              <a:rPr lang="en-US" dirty="0"/>
              <a:t>It does not </a:t>
            </a:r>
            <a:r>
              <a:rPr lang="en-US" b="1" dirty="0"/>
              <a:t>interfere</a:t>
            </a:r>
            <a:r>
              <a:rPr lang="en-US" dirty="0"/>
              <a:t> when reading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5820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3" y="1696278"/>
            <a:ext cx="10901737" cy="292852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Live Typing </a:t>
            </a:r>
            <a:r>
              <a:rPr lang="en-US" dirty="0"/>
              <a:t>makes types </a:t>
            </a:r>
            <a:r>
              <a:rPr lang="en-US" b="1" dirty="0"/>
              <a:t>explicit</a:t>
            </a:r>
            <a:br>
              <a:rPr lang="en-US" dirty="0"/>
            </a:br>
            <a:r>
              <a:rPr lang="en-US" dirty="0"/>
              <a:t>You do not have to </a:t>
            </a:r>
            <a:r>
              <a:rPr lang="en-US" b="1" dirty="0"/>
              <a:t>remember</a:t>
            </a:r>
            <a:r>
              <a:rPr lang="en-US" dirty="0"/>
              <a:t> or </a:t>
            </a:r>
            <a:r>
              <a:rPr lang="en-US" b="1" dirty="0"/>
              <a:t>infer</a:t>
            </a:r>
            <a:r>
              <a:rPr lang="en-US" dirty="0"/>
              <a:t> them anymore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2801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6278"/>
            <a:ext cx="10515600" cy="29285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It is a very </a:t>
            </a:r>
            <a:r>
              <a:rPr lang="en-US" b="1" dirty="0"/>
              <a:t>simple</a:t>
            </a:r>
            <a:r>
              <a:rPr lang="en-US" dirty="0"/>
              <a:t> technique that </a:t>
            </a:r>
            <a:r>
              <a:rPr lang="en-US" b="1" dirty="0"/>
              <a:t>heavily improves </a:t>
            </a:r>
            <a:r>
              <a:rPr lang="en-US" dirty="0"/>
              <a:t>the </a:t>
            </a:r>
            <a:r>
              <a:rPr lang="en-US" b="1" dirty="0"/>
              <a:t>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3806637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6264"/>
            <a:ext cx="10515600" cy="32454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It does not change the </a:t>
            </a:r>
            <a:r>
              <a:rPr lang="en-US" b="1" dirty="0"/>
              <a:t>syntax</a:t>
            </a:r>
            <a:br>
              <a:rPr lang="en-US" dirty="0"/>
            </a:br>
            <a:r>
              <a:rPr lang="en-US" dirty="0"/>
              <a:t>It does not stop you from </a:t>
            </a:r>
            <a:r>
              <a:rPr lang="en-US" b="1" dirty="0"/>
              <a:t>compiling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It does not force you to </a:t>
            </a:r>
            <a:r>
              <a:rPr lang="en-US" b="1" dirty="0"/>
              <a:t>use it</a:t>
            </a:r>
            <a:br>
              <a:rPr lang="en-US" b="1" dirty="0"/>
            </a:br>
            <a:r>
              <a:rPr lang="en-US" dirty="0"/>
              <a:t>Types are not in the </a:t>
            </a:r>
            <a:r>
              <a:rPr lang="en-US" b="1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4186559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5047"/>
            <a:ext cx="10515600" cy="2847906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I humbly believe it </a:t>
            </a:r>
            <a:br>
              <a:rPr lang="en-US" sz="6600" dirty="0"/>
            </a:br>
            <a:r>
              <a:rPr lang="en-US" sz="6600" b="1" dirty="0"/>
              <a:t>respects</a:t>
            </a:r>
            <a:r>
              <a:rPr lang="en-US" sz="6600" dirty="0"/>
              <a:t> and </a:t>
            </a:r>
            <a:r>
              <a:rPr lang="en-US" sz="6600" b="1" dirty="0"/>
              <a:t>honors</a:t>
            </a:r>
            <a:r>
              <a:rPr lang="en-US" sz="6600" dirty="0"/>
              <a:t> </a:t>
            </a:r>
            <a:br>
              <a:rPr lang="en-US" sz="6600" dirty="0"/>
            </a:br>
            <a:r>
              <a:rPr lang="en-US" sz="6600" dirty="0"/>
              <a:t>the Smalltalk </a:t>
            </a:r>
            <a:r>
              <a:rPr lang="en-US" sz="6600" b="1" dirty="0"/>
              <a:t>spirit</a:t>
            </a:r>
          </a:p>
        </p:txBody>
      </p:sp>
    </p:spTree>
    <p:extLst>
      <p:ext uri="{BB962C8B-B14F-4D97-AF65-F5344CB8AC3E}">
        <p14:creationId xmlns:p14="http://schemas.microsoft.com/office/powerpoint/2010/main" val="707935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760334"/>
            <a:ext cx="10515600" cy="19224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My Goal?</a:t>
            </a:r>
          </a:p>
        </p:txBody>
      </p:sp>
    </p:spTree>
    <p:extLst>
      <p:ext uri="{BB962C8B-B14F-4D97-AF65-F5344CB8AC3E}">
        <p14:creationId xmlns:p14="http://schemas.microsoft.com/office/powerpoint/2010/main" val="2767149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346325"/>
            <a:ext cx="11074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Because it is a </a:t>
            </a:r>
            <a:r>
              <a:rPr lang="en-US" sz="6000" b="1" dirty="0"/>
              <a:t>Live Environment</a:t>
            </a:r>
            <a:br>
              <a:rPr lang="en-US" sz="6000" b="1" dirty="0"/>
            </a:br>
            <a:br>
              <a:rPr lang="en-US" sz="6000" b="1" dirty="0"/>
            </a:br>
            <a:r>
              <a:rPr lang="en-US" sz="3600" dirty="0"/>
              <a:t>and many more features…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47131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40" y="1209259"/>
            <a:ext cx="11161920" cy="44394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To say that </a:t>
            </a:r>
            <a:r>
              <a:rPr lang="en-US" b="1" dirty="0"/>
              <a:t>Smalltalk</a:t>
            </a:r>
            <a:r>
              <a:rPr lang="en-US" dirty="0"/>
              <a:t> is not </a:t>
            </a:r>
            <a:br>
              <a:rPr lang="en-US" dirty="0"/>
            </a:br>
            <a:r>
              <a:rPr lang="en-US" b="1" dirty="0"/>
              <a:t>Dynamically Typed </a:t>
            </a:r>
            <a:r>
              <a:rPr lang="en-US" dirty="0"/>
              <a:t>anymore, </a:t>
            </a:r>
            <a:br>
              <a:rPr lang="en-US" dirty="0"/>
            </a:br>
            <a:r>
              <a:rPr lang="en-US" dirty="0"/>
              <a:t>but </a:t>
            </a:r>
            <a:r>
              <a:rPr lang="en-US" b="1" dirty="0"/>
              <a:t>Lively Typed 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344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2374900"/>
            <a:ext cx="10515600" cy="12620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188748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Under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buFont typeface=".Apple Color Emoji UI"/>
              <a:buChar char="🔜"/>
            </a:pPr>
            <a:r>
              <a:rPr lang="en-US" dirty="0"/>
              <a:t> Annotate types in closure parameters and variables (Ines Sosa)</a:t>
            </a:r>
          </a:p>
          <a:p>
            <a:pPr>
              <a:buFont typeface=".Apple Color Emoji UI"/>
              <a:buChar char="🔜"/>
            </a:pPr>
            <a:r>
              <a:rPr lang="en-US" dirty="0"/>
              <a:t> Support for Parameterized types (Generics) is needed for collections, association, etc. (Collection&lt;T&gt;, Association&lt;K,V&gt;, etc.)</a:t>
            </a:r>
            <a:br>
              <a:rPr lang="en-US" dirty="0"/>
            </a:br>
            <a:r>
              <a:rPr lang="en-US" dirty="0"/>
              <a:t>(Ana </a:t>
            </a:r>
            <a:r>
              <a:rPr lang="en-US" dirty="0" err="1"/>
              <a:t>Felisatti</a:t>
            </a:r>
            <a:r>
              <a:rPr lang="en-US" dirty="0"/>
              <a:t> &amp; Mariano De Sousa)</a:t>
            </a:r>
          </a:p>
          <a:p>
            <a:pPr>
              <a:buFont typeface=".Apple Color Emoji UI"/>
              <a:buChar char="🔜"/>
            </a:pPr>
            <a:r>
              <a:rPr lang="en-US" dirty="0"/>
              <a:t> Implement it on the JIT  VM (Federico Grosso)</a:t>
            </a:r>
          </a:p>
        </p:txBody>
      </p:sp>
    </p:spTree>
    <p:extLst>
      <p:ext uri="{BB962C8B-B14F-4D97-AF65-F5344CB8AC3E}">
        <p14:creationId xmlns:p14="http://schemas.microsoft.com/office/powerpoint/2010/main" val="3404415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More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825625"/>
            <a:ext cx="112141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Add more type cast cases in the Type Checker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Check for parameter types (Freeze annotated types)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Use Type Checker infrastructure to improve even more the autocomplete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Suggest only the objects that type check for parameters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Import type info from production images to development images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Improve Type Checker to warn about dead code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Delete method with transitive closure of actual sends in that method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Change the COMPILER (not the VM) to generate and initialize the PIC at compile time!!</a:t>
            </a:r>
          </a:p>
        </p:txBody>
      </p:sp>
    </p:spTree>
    <p:extLst>
      <p:ext uri="{BB962C8B-B14F-4D97-AF65-F5344CB8AC3E}">
        <p14:creationId xmlns:p14="http://schemas.microsoft.com/office/powerpoint/2010/main" val="2048127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Download it from: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825625"/>
            <a:ext cx="112141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One Click - </a:t>
            </a:r>
            <a:r>
              <a:rPr lang="en-US" dirty="0" err="1"/>
              <a:t>CuisUniversity</a:t>
            </a:r>
            <a:r>
              <a:rPr lang="en-US" dirty="0"/>
              <a:t>: </a:t>
            </a:r>
            <a:r>
              <a:rPr lang="en-US" sz="2000" dirty="0">
                <a:hlinkClick r:id="rId2"/>
              </a:rPr>
              <a:t>http://www.cuisuniversity.org/</a:t>
            </a:r>
            <a:endParaRPr lang="en-US" sz="2000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soon in the main </a:t>
            </a:r>
            <a:r>
              <a:rPr lang="en-US" dirty="0" err="1"/>
              <a:t>Cuis</a:t>
            </a:r>
            <a:r>
              <a:rPr lang="en-US" dirty="0"/>
              <a:t> distribution! 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Just the Image: </a:t>
            </a:r>
            <a:r>
              <a:rPr lang="en-US" sz="2000" dirty="0">
                <a:hlinkClick r:id="rId3"/>
              </a:rPr>
              <a:t>https://github.com/hernanwilkinson/LiveTyping/tree/master/Smalltalk/image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Just the VM: </a:t>
            </a:r>
            <a:r>
              <a:rPr lang="en-US" sz="2000" dirty="0">
                <a:hlinkClick r:id="rId4"/>
              </a:rPr>
              <a:t>https://github.com/hernanwilkinson/LiveTyping/tree/master/Smalltalk/VMs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The repo: </a:t>
            </a:r>
            <a:r>
              <a:rPr lang="en-US" sz="2000" dirty="0">
                <a:hlinkClick r:id="rId4"/>
              </a:rPr>
              <a:t>https://github.com/hernanwilkinson/LiveTyping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87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4532036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/>
              <a:t>Thanks!</a:t>
            </a:r>
            <a:br>
              <a:rPr lang="en-US" sz="8800" b="1" dirty="0"/>
            </a:br>
            <a:br>
              <a:rPr lang="en-US" sz="4000" b="1" dirty="0"/>
            </a:br>
            <a:br>
              <a:rPr lang="en-US" sz="4000" b="1" dirty="0"/>
            </a:br>
            <a:r>
              <a:rPr lang="en-US" sz="2400" dirty="0"/>
              <a:t>@</a:t>
            </a:r>
            <a:r>
              <a:rPr lang="en-US" sz="2400" dirty="0" err="1"/>
              <a:t>HernanWilkinson</a:t>
            </a:r>
            <a:r>
              <a:rPr lang="en-US" sz="2400" dirty="0"/>
              <a:t> – hernan.wilkinson@10pines.com – www.10pines.com</a:t>
            </a:r>
            <a:endParaRPr lang="en-US" sz="4800" dirty="0"/>
          </a:p>
        </p:txBody>
      </p:sp>
      <p:pic>
        <p:nvPicPr>
          <p:cNvPr id="5" name="C:\Documents and Settings\Allen\Escritorio\logo10pinesRGB-header.jpg" descr="C:\Documents and Settings\Allen\Escritorio\logo10pinesRGB-header.jpg">
            <a:extLst>
              <a:ext uri="{FF2B5EF4-FFF2-40B4-BE49-F238E27FC236}">
                <a16:creationId xmlns:a16="http://schemas.microsoft.com/office/drawing/2014/main" id="{04AE1AA2-028E-C349-9AD4-4D11C2425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277" y="855175"/>
            <a:ext cx="4705764" cy="17091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379E61-A970-F94D-949B-158A9D84F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77" y="534987"/>
            <a:ext cx="2349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7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2346325"/>
            <a:ext cx="110744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But we all also know that …</a:t>
            </a:r>
          </a:p>
        </p:txBody>
      </p:sp>
    </p:spTree>
    <p:extLst>
      <p:ext uri="{BB962C8B-B14F-4D97-AF65-F5344CB8AC3E}">
        <p14:creationId xmlns:p14="http://schemas.microsoft.com/office/powerpoint/2010/main" val="637721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0AD3FD-CA04-EF49-948D-D037A1C8A826}"/>
              </a:ext>
            </a:extLst>
          </p:cNvPr>
          <p:cNvSpPr txBox="1">
            <a:spLocks/>
          </p:cNvSpPr>
          <p:nvPr/>
        </p:nvSpPr>
        <p:spPr>
          <a:xfrm>
            <a:off x="139700" y="1778000"/>
            <a:ext cx="11912600" cy="271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900" dirty="0"/>
              <a:t>There is “</a:t>
            </a:r>
            <a:r>
              <a:rPr lang="en-US" sz="4900" b="1" dirty="0"/>
              <a:t>missing information</a:t>
            </a:r>
            <a:r>
              <a:rPr lang="en-US" sz="4900" dirty="0"/>
              <a:t>” in</a:t>
            </a:r>
          </a:p>
          <a:p>
            <a:pPr algn="ctr"/>
            <a:r>
              <a:rPr lang="en-US" sz="4900" dirty="0"/>
              <a:t>Smalltalk</a:t>
            </a:r>
          </a:p>
        </p:txBody>
      </p:sp>
    </p:spTree>
    <p:extLst>
      <p:ext uri="{BB962C8B-B14F-4D97-AF65-F5344CB8AC3E}">
        <p14:creationId xmlns:p14="http://schemas.microsoft.com/office/powerpoint/2010/main" val="179586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0AD3FD-CA04-EF49-948D-D037A1C8A826}"/>
              </a:ext>
            </a:extLst>
          </p:cNvPr>
          <p:cNvSpPr txBox="1">
            <a:spLocks/>
          </p:cNvSpPr>
          <p:nvPr/>
        </p:nvSpPr>
        <p:spPr>
          <a:xfrm>
            <a:off x="139700" y="1778000"/>
            <a:ext cx="11912600" cy="271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900" dirty="0"/>
              <a:t>That missing information is </a:t>
            </a:r>
            <a:br>
              <a:rPr lang="en-US" sz="4900" dirty="0"/>
            </a:br>
            <a:r>
              <a:rPr lang="en-US" sz="4900" b="1" dirty="0"/>
              <a:t>Type Information</a:t>
            </a:r>
          </a:p>
        </p:txBody>
      </p:sp>
    </p:spTree>
    <p:extLst>
      <p:ext uri="{BB962C8B-B14F-4D97-AF65-F5344CB8AC3E}">
        <p14:creationId xmlns:p14="http://schemas.microsoft.com/office/powerpoint/2010/main" val="335893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0AD3FD-CA04-EF49-948D-D037A1C8A826}"/>
              </a:ext>
            </a:extLst>
          </p:cNvPr>
          <p:cNvSpPr txBox="1">
            <a:spLocks/>
          </p:cNvSpPr>
          <p:nvPr/>
        </p:nvSpPr>
        <p:spPr>
          <a:xfrm>
            <a:off x="139700" y="1778000"/>
            <a:ext cx="11912600" cy="273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900" dirty="0"/>
              <a:t>We, programmers, have to </a:t>
            </a:r>
            <a:r>
              <a:rPr lang="en-US" sz="4900" b="1" dirty="0"/>
              <a:t>remember and infer </a:t>
            </a:r>
            <a:r>
              <a:rPr lang="en-US" sz="4900" dirty="0"/>
              <a:t>that information</a:t>
            </a:r>
          </a:p>
          <a:p>
            <a:pPr algn="ctr"/>
            <a:r>
              <a:rPr lang="en-US" sz="4900" dirty="0"/>
              <a:t>That takes </a:t>
            </a:r>
            <a:r>
              <a:rPr lang="en-US" sz="4900" b="1" dirty="0"/>
              <a:t>time &amp; energy</a:t>
            </a:r>
            <a:r>
              <a:rPr lang="en-US" sz="4900" dirty="0"/>
              <a:t> from us</a:t>
            </a:r>
          </a:p>
        </p:txBody>
      </p:sp>
    </p:spTree>
    <p:extLst>
      <p:ext uri="{BB962C8B-B14F-4D97-AF65-F5344CB8AC3E}">
        <p14:creationId xmlns:p14="http://schemas.microsoft.com/office/powerpoint/2010/main" val="195311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10195</TotalTime>
  <Words>811</Words>
  <Application>Microsoft Macintosh PowerPoint</Application>
  <PresentationFormat>Widescreen</PresentationFormat>
  <Paragraphs>80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.Apple Color Emoji UI</vt:lpstr>
      <vt:lpstr>Arial</vt:lpstr>
      <vt:lpstr>Calibri</vt:lpstr>
      <vt:lpstr>Calibri Light</vt:lpstr>
      <vt:lpstr>Century Gothic</vt:lpstr>
      <vt:lpstr>Courier New</vt:lpstr>
      <vt:lpstr>Impact</vt:lpstr>
      <vt:lpstr>Verdana</vt:lpstr>
      <vt:lpstr>Wingdings</vt:lpstr>
      <vt:lpstr>Office Theme</vt:lpstr>
      <vt:lpstr>Live Typing Update &amp; What’s next</vt:lpstr>
      <vt:lpstr>PowerPoint Presentation</vt:lpstr>
      <vt:lpstr>We all know that Smalltalk is cool</vt:lpstr>
      <vt:lpstr>Because it is Dynamically Typed</vt:lpstr>
      <vt:lpstr>Because it is a Live Environment  and many more features…</vt:lpstr>
      <vt:lpstr>But we all also know that …</vt:lpstr>
      <vt:lpstr>PowerPoint Presentation</vt:lpstr>
      <vt:lpstr>PowerPoint Presentation</vt:lpstr>
      <vt:lpstr>PowerPoint Presentation</vt:lpstr>
      <vt:lpstr>PowerPoint Presentation</vt:lpstr>
      <vt:lpstr>Bret Victor – Inventing on a Principle  ‘we are use to play computers’</vt:lpstr>
      <vt:lpstr>Unknow Smalltalker:  ‘we are use to play memory games with types’</vt:lpstr>
      <vt:lpstr>It is time to stop loosing time &amp; energy on that</vt:lpstr>
      <vt:lpstr>PowerPoint Presentation</vt:lpstr>
      <vt:lpstr>It is time to stop getting more implementors that the real ones  we are looking for</vt:lpstr>
      <vt:lpstr>It is time to stop fearing a Message Rename</vt:lpstr>
      <vt:lpstr>It is time to stop getting invalid suggestions from the Autocomplete</vt:lpstr>
      <vt:lpstr>It’s time to admit that Smalltalk  is not perfect</vt:lpstr>
      <vt:lpstr>It’s time to act!</vt:lpstr>
      <vt:lpstr>Live Typing</vt:lpstr>
      <vt:lpstr>It is not a new idea…</vt:lpstr>
      <vt:lpstr>Since 1986!</vt:lpstr>
      <vt:lpstr>PowerPoint Presentation</vt:lpstr>
      <vt:lpstr>PowerPoint Presentation</vt:lpstr>
      <vt:lpstr>PowerPoint Presentation</vt:lpstr>
      <vt:lpstr>It is not a new idea but… It is a particular one with a working implementation</vt:lpstr>
      <vt:lpstr>Live Typing is not about  type checking  in the “classic way”</vt:lpstr>
      <vt:lpstr>Live Typing is about making programming easily</vt:lpstr>
      <vt:lpstr>Tools Examples</vt:lpstr>
      <vt:lpstr>TicTacToe</vt:lpstr>
      <vt:lpstr>Showing/Managing  Types</vt:lpstr>
      <vt:lpstr>Really useful for “legacy” code  Thank you Pocho for the tip on the balloon help!</vt:lpstr>
      <vt:lpstr>Autocompletion  a = b  what messages should be shown?</vt:lpstr>
      <vt:lpstr>DynamicType (SelfType, ClassType, InstanceType)  Thank you Jan Vrany &amp; Marcus Denker</vt:lpstr>
      <vt:lpstr>Actual Implementors  (“a much better use of the human brain”-Tudor et al )</vt:lpstr>
      <vt:lpstr>Actual Senders Sure and Possible (Per Message Send analysis)</vt:lpstr>
      <vt:lpstr>How can we know if #accept: is sent to SelectorNode only when visiting a MessageNode? </vt:lpstr>
      <vt:lpstr>Refactorings with Actual Scope</vt:lpstr>
      <vt:lpstr>Type Checker  (we know for sure when nil is assigned!)</vt:lpstr>
      <vt:lpstr>Type Check Morph &amp; Behavior</vt:lpstr>
      <vt:lpstr>LiveTyping in Pharo</vt:lpstr>
      <vt:lpstr>Conclusion </vt:lpstr>
      <vt:lpstr>With no extra effort,  we were able to get rid off of most of the disadvantages</vt:lpstr>
      <vt:lpstr>You don’t have to maintain the types It does not interfere when reading code</vt:lpstr>
      <vt:lpstr>Live Typing makes types explicit You do not have to remember or infer them anymore</vt:lpstr>
      <vt:lpstr>It is a very simple technique that heavily improves the programming experience</vt:lpstr>
      <vt:lpstr>It does not change the syntax It does not stop you from compiling  It does not force you to use it Types are not in the source code</vt:lpstr>
      <vt:lpstr>I humbly believe it  respects and honors  the Smalltalk spirit</vt:lpstr>
      <vt:lpstr>My Goal?</vt:lpstr>
      <vt:lpstr>To say that Smalltalk is not  Dynamically Typed anymore,  but Lively Typed  </vt:lpstr>
      <vt:lpstr>Future Work</vt:lpstr>
      <vt:lpstr>Under development</vt:lpstr>
      <vt:lpstr>More Ideas</vt:lpstr>
      <vt:lpstr>Download it from:</vt:lpstr>
      <vt:lpstr>Thanks!   @HernanWilkinson – hernan.wilkinson@10pines.com – www.10pines.com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Typing Automatic Type Annotation to improve the Programming eXperience </dc:title>
  <dc:creator>Hernan Wilkinson</dc:creator>
  <cp:lastModifiedBy>David Kotlirevsky</cp:lastModifiedBy>
  <cp:revision>45</cp:revision>
  <dcterms:created xsi:type="dcterms:W3CDTF">2019-08-26T07:10:10Z</dcterms:created>
  <dcterms:modified xsi:type="dcterms:W3CDTF">2019-11-16T16:20:53Z</dcterms:modified>
</cp:coreProperties>
</file>